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4" r:id="rId3"/>
    <p:sldId id="296" r:id="rId4"/>
    <p:sldId id="313" r:id="rId5"/>
    <p:sldId id="312" r:id="rId6"/>
    <p:sldId id="297" r:id="rId7"/>
    <p:sldId id="320" r:id="rId8"/>
    <p:sldId id="307" r:id="rId9"/>
    <p:sldId id="318" r:id="rId10"/>
    <p:sldId id="317" r:id="rId11"/>
    <p:sldId id="309" r:id="rId12"/>
    <p:sldId id="293" r:id="rId13"/>
    <p:sldId id="308" r:id="rId14"/>
    <p:sldId id="303" r:id="rId15"/>
    <p:sldId id="315" r:id="rId16"/>
    <p:sldId id="304" r:id="rId17"/>
    <p:sldId id="31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67" autoAdjust="0"/>
  </p:normalViewPr>
  <p:slideViewPr>
    <p:cSldViewPr>
      <p:cViewPr varScale="1">
        <p:scale>
          <a:sx n="65" d="100"/>
          <a:sy n="65" d="100"/>
        </p:scale>
        <p:origin x="17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2011-2012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</c:f>
              <c:strCache>
                <c:ptCount val="1"/>
                <c:pt idx="0">
                  <c:v>кол-во детей ОДОД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1C-4F17-9722-078BDB8F53DF}"/>
            </c:ext>
          </c:extLst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2012-2013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</c:f>
              <c:strCache>
                <c:ptCount val="1"/>
                <c:pt idx="0">
                  <c:v>кол-во детей ОДОД</c:v>
                </c:pt>
              </c:strCache>
            </c:strRef>
          </c:cat>
          <c:val>
            <c:numRef>
              <c:f>Лист1!$C$4</c:f>
              <c:numCache>
                <c:formatCode>General</c:formatCode>
                <c:ptCount val="1"/>
                <c:pt idx="0">
                  <c:v>1253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1C-4F17-9722-078BDB8F53DF}"/>
            </c:ext>
          </c:extLst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2013-2014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/>
                      <a:t>1120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1C-4F17-9722-078BDB8F53D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</c:f>
              <c:strCache>
                <c:ptCount val="1"/>
                <c:pt idx="0">
                  <c:v>кол-во детей ОДОД</c:v>
                </c:pt>
              </c:strCache>
            </c:strRef>
          </c:cat>
          <c:val>
            <c:numRef>
              <c:f>Лист1!$D$4</c:f>
              <c:numCache>
                <c:formatCode>General</c:formatCode>
                <c:ptCount val="1"/>
                <c:pt idx="0">
                  <c:v>1120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1C-4F17-9722-078BDB8F53DF}"/>
            </c:ext>
          </c:extLst>
        </c:ser>
        <c:ser>
          <c:idx val="3"/>
          <c:order val="3"/>
          <c:tx>
            <c:strRef>
              <c:f>Лист1!$E$3</c:f>
              <c:strCache>
                <c:ptCount val="1"/>
                <c:pt idx="0">
                  <c:v>2014-2015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</c:f>
              <c:strCache>
                <c:ptCount val="1"/>
                <c:pt idx="0">
                  <c:v>кол-во детей ОДОД</c:v>
                </c:pt>
              </c:strCache>
            </c:strRef>
          </c:cat>
          <c:val>
            <c:numRef>
              <c:f>Лист1!$E$4</c:f>
              <c:numCache>
                <c:formatCode>General</c:formatCode>
                <c:ptCount val="1"/>
                <c:pt idx="0">
                  <c:v>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1C-4F17-9722-078BDB8F53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7957888"/>
        <c:axId val="27963776"/>
      </c:barChart>
      <c:catAx>
        <c:axId val="27957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7963776"/>
        <c:crosses val="autoZero"/>
        <c:auto val="1"/>
        <c:lblAlgn val="ctr"/>
        <c:lblOffset val="100"/>
        <c:noMultiLvlLbl val="0"/>
      </c:catAx>
      <c:valAx>
        <c:axId val="2796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79578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 baseline="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CF654-CA01-4C2C-9C17-754F5CBFD591}" type="doc">
      <dgm:prSet loTypeId="urn:microsoft.com/office/officeart/2005/8/layout/cycle3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BCF49227-DCBB-45C9-81FA-137D8261ADAE}">
      <dgm:prSet phldrT="[Текст]"/>
      <dgm:spPr/>
      <dgm:t>
        <a:bodyPr/>
        <a:lstStyle/>
        <a:p>
          <a:r>
            <a:rPr lang="ru-RU" dirty="0">
              <a:solidFill>
                <a:schemeClr val="bg2">
                  <a:lumMod val="25000"/>
                </a:schemeClr>
              </a:solidFill>
            </a:rPr>
            <a:t>Классный руководитель</a:t>
          </a:r>
        </a:p>
      </dgm:t>
    </dgm:pt>
    <dgm:pt modelId="{4D35ABFB-5528-41B7-8E62-F86807FF05E6}" type="parTrans" cxnId="{D8345C2E-1F36-4A97-B583-D680B5C39A9D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93800AC-715E-45E1-A1BE-3E94B67553C9}" type="sibTrans" cxnId="{D8345C2E-1F36-4A97-B583-D680B5C39A9D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283FF21-D28D-4F23-9F1B-B2F905F6F10E}">
      <dgm:prSet phldrT="[Текст]"/>
      <dgm:spPr/>
      <dgm:t>
        <a:bodyPr/>
        <a:lstStyle/>
        <a:p>
          <a:r>
            <a:rPr lang="ru-RU" dirty="0">
              <a:solidFill>
                <a:schemeClr val="bg2">
                  <a:lumMod val="25000"/>
                </a:schemeClr>
              </a:solidFill>
            </a:rPr>
            <a:t>Воспитатель ГПД</a:t>
          </a:r>
        </a:p>
      </dgm:t>
    </dgm:pt>
    <dgm:pt modelId="{FA88963F-C9F8-4FB3-8726-65C4A3E2D237}" type="parTrans" cxnId="{5DAFACBA-DF8F-4290-9A0A-4B3E32DF3341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B1898ED8-593D-42EE-B27B-444DA9778ADB}" type="sibTrans" cxnId="{5DAFACBA-DF8F-4290-9A0A-4B3E32DF3341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3C2D67AB-B0F2-40EF-8856-9B08688A8A9B}">
      <dgm:prSet phldrT="[Текст]"/>
      <dgm:spPr/>
      <dgm:t>
        <a:bodyPr/>
        <a:lstStyle/>
        <a:p>
          <a:r>
            <a:rPr lang="ru-RU" dirty="0">
              <a:solidFill>
                <a:schemeClr val="bg2">
                  <a:lumMod val="25000"/>
                </a:schemeClr>
              </a:solidFill>
            </a:rPr>
            <a:t>Служба сопровождения</a:t>
          </a:r>
        </a:p>
      </dgm:t>
    </dgm:pt>
    <dgm:pt modelId="{C50612CC-5001-4F20-829D-69EEF784034A}" type="parTrans" cxnId="{1CA760BE-D5B2-4328-B701-5FD5FD280C6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ECAA3551-F546-4B1E-9E5F-4ACF9F76C0DC}" type="sibTrans" cxnId="{1CA760BE-D5B2-4328-B701-5FD5FD280C6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7D9C9AD6-2051-4F6C-AE8C-87BE4D5A38AD}">
      <dgm:prSet phldrT="[Текст]"/>
      <dgm:spPr/>
      <dgm:t>
        <a:bodyPr/>
        <a:lstStyle/>
        <a:p>
          <a:r>
            <a:rPr lang="ru-RU" dirty="0">
              <a:solidFill>
                <a:schemeClr val="bg2">
                  <a:lumMod val="25000"/>
                </a:schemeClr>
              </a:solidFill>
            </a:rPr>
            <a:t>Педагоги доп.образования</a:t>
          </a:r>
        </a:p>
      </dgm:t>
    </dgm:pt>
    <dgm:pt modelId="{197321F5-EFCD-4238-9CF6-2675C38682E9}" type="parTrans" cxnId="{741E317F-46E8-4CE4-A723-17E170696F3B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1FAD3B8F-4174-4F4B-8CE5-31F3A4FEB0DB}" type="sibTrans" cxnId="{741E317F-46E8-4CE4-A723-17E170696F3B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B14B9429-8EBE-46F8-96F8-1F0CB42F94D9}">
      <dgm:prSet/>
      <dgm:spPr/>
      <dgm:t>
        <a:bodyPr/>
        <a:lstStyle/>
        <a:p>
          <a:r>
            <a:rPr lang="ru-RU" dirty="0">
              <a:solidFill>
                <a:schemeClr val="bg2">
                  <a:lumMod val="25000"/>
                </a:schemeClr>
              </a:solidFill>
            </a:rPr>
            <a:t>Администрация </a:t>
          </a:r>
        </a:p>
      </dgm:t>
    </dgm:pt>
    <dgm:pt modelId="{028B9433-44D8-4204-9925-C05E643ABCD3}" type="parTrans" cxnId="{522A6E65-DEAA-4C07-8305-ABC66E0C62D4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9C6E2E4-AA36-4932-B2B7-396C908A5607}" type="sibTrans" cxnId="{522A6E65-DEAA-4C07-8305-ABC66E0C62D4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EA2CDBCE-A707-43CD-BAAD-C240658B48C1}" type="pres">
      <dgm:prSet presAssocID="{A54CF654-CA01-4C2C-9C17-754F5CBFD591}" presName="Name0" presStyleCnt="0">
        <dgm:presLayoutVars>
          <dgm:dir/>
          <dgm:resizeHandles val="exact"/>
        </dgm:presLayoutVars>
      </dgm:prSet>
      <dgm:spPr/>
    </dgm:pt>
    <dgm:pt modelId="{04F854E7-FF3F-4B02-B863-A99243FB915A}" type="pres">
      <dgm:prSet presAssocID="{A54CF654-CA01-4C2C-9C17-754F5CBFD591}" presName="cycle" presStyleCnt="0"/>
      <dgm:spPr/>
    </dgm:pt>
    <dgm:pt modelId="{4BA24BCC-6811-48C7-A1A2-6244B235A2AA}" type="pres">
      <dgm:prSet presAssocID="{BCF49227-DCBB-45C9-81FA-137D8261ADAE}" presName="nodeFirstNode" presStyleLbl="node1" presStyleIdx="0" presStyleCnt="5" custRadScaleRad="97492" custRadScaleInc="-20969">
        <dgm:presLayoutVars>
          <dgm:bulletEnabled val="1"/>
        </dgm:presLayoutVars>
      </dgm:prSet>
      <dgm:spPr/>
    </dgm:pt>
    <dgm:pt modelId="{5E40FA58-5632-4B2D-B8F2-33B55D44CA78}" type="pres">
      <dgm:prSet presAssocID="{C93800AC-715E-45E1-A1BE-3E94B67553C9}" presName="sibTransFirstNode" presStyleLbl="bgShp" presStyleIdx="0" presStyleCnt="1" custLinFactNeighborX="5615" custLinFactNeighborY="615"/>
      <dgm:spPr/>
    </dgm:pt>
    <dgm:pt modelId="{92A53E06-8315-4410-B0B9-FE62196A9142}" type="pres">
      <dgm:prSet presAssocID="{B14B9429-8EBE-46F8-96F8-1F0CB42F94D9}" presName="nodeFollowingNodes" presStyleLbl="node1" presStyleIdx="1" presStyleCnt="5" custRadScaleRad="124484" custRadScaleInc="-245467">
        <dgm:presLayoutVars>
          <dgm:bulletEnabled val="1"/>
        </dgm:presLayoutVars>
      </dgm:prSet>
      <dgm:spPr/>
    </dgm:pt>
    <dgm:pt modelId="{626137E4-783D-4486-9E71-79F250696028}" type="pres">
      <dgm:prSet presAssocID="{F283FF21-D28D-4F23-9F1B-B2F905F6F10E}" presName="nodeFollowingNodes" presStyleLbl="node1" presStyleIdx="2" presStyleCnt="5" custRadScaleRad="103113" custRadScaleInc="-118699">
        <dgm:presLayoutVars>
          <dgm:bulletEnabled val="1"/>
        </dgm:presLayoutVars>
      </dgm:prSet>
      <dgm:spPr/>
    </dgm:pt>
    <dgm:pt modelId="{5A61B77E-353F-4583-9848-CD47B1424FC3}" type="pres">
      <dgm:prSet presAssocID="{3C2D67AB-B0F2-40EF-8856-9B08688A8A9B}" presName="nodeFollowingNodes" presStyleLbl="node1" presStyleIdx="3" presStyleCnt="5" custRadScaleRad="97037" custRadScaleInc="-142009">
        <dgm:presLayoutVars>
          <dgm:bulletEnabled val="1"/>
        </dgm:presLayoutVars>
      </dgm:prSet>
      <dgm:spPr/>
    </dgm:pt>
    <dgm:pt modelId="{C32B458C-9EBB-48CC-9111-CB4C2B4A1494}" type="pres">
      <dgm:prSet presAssocID="{7D9C9AD6-2051-4F6C-AE8C-87BE4D5A38AD}" presName="nodeFollowingNodes" presStyleLbl="node1" presStyleIdx="4" presStyleCnt="5" custRadScaleRad="110079" custRadScaleInc="-88609">
        <dgm:presLayoutVars>
          <dgm:bulletEnabled val="1"/>
        </dgm:presLayoutVars>
      </dgm:prSet>
      <dgm:spPr/>
    </dgm:pt>
  </dgm:ptLst>
  <dgm:cxnLst>
    <dgm:cxn modelId="{A1D53426-5C40-4509-9911-A05C0B27BD12}" type="presOf" srcId="{F283FF21-D28D-4F23-9F1B-B2F905F6F10E}" destId="{626137E4-783D-4486-9E71-79F250696028}" srcOrd="0" destOrd="0" presId="urn:microsoft.com/office/officeart/2005/8/layout/cycle3"/>
    <dgm:cxn modelId="{D8345C2E-1F36-4A97-B583-D680B5C39A9D}" srcId="{A54CF654-CA01-4C2C-9C17-754F5CBFD591}" destId="{BCF49227-DCBB-45C9-81FA-137D8261ADAE}" srcOrd="0" destOrd="0" parTransId="{4D35ABFB-5528-41B7-8E62-F86807FF05E6}" sibTransId="{C93800AC-715E-45E1-A1BE-3E94B67553C9}"/>
    <dgm:cxn modelId="{72FE2961-420A-4FD4-9CFA-1D0A7FCB413B}" type="presOf" srcId="{3C2D67AB-B0F2-40EF-8856-9B08688A8A9B}" destId="{5A61B77E-353F-4583-9848-CD47B1424FC3}" srcOrd="0" destOrd="0" presId="urn:microsoft.com/office/officeart/2005/8/layout/cycle3"/>
    <dgm:cxn modelId="{522A6E65-DEAA-4C07-8305-ABC66E0C62D4}" srcId="{A54CF654-CA01-4C2C-9C17-754F5CBFD591}" destId="{B14B9429-8EBE-46F8-96F8-1F0CB42F94D9}" srcOrd="1" destOrd="0" parTransId="{028B9433-44D8-4204-9925-C05E643ABCD3}" sibTransId="{C9C6E2E4-AA36-4932-B2B7-396C908A5607}"/>
    <dgm:cxn modelId="{910FBB70-27AF-466F-9550-879195626DE1}" type="presOf" srcId="{C93800AC-715E-45E1-A1BE-3E94B67553C9}" destId="{5E40FA58-5632-4B2D-B8F2-33B55D44CA78}" srcOrd="0" destOrd="0" presId="urn:microsoft.com/office/officeart/2005/8/layout/cycle3"/>
    <dgm:cxn modelId="{D93BD350-25C4-401A-AA78-D56AAED5BFBD}" type="presOf" srcId="{7D9C9AD6-2051-4F6C-AE8C-87BE4D5A38AD}" destId="{C32B458C-9EBB-48CC-9111-CB4C2B4A1494}" srcOrd="0" destOrd="0" presId="urn:microsoft.com/office/officeart/2005/8/layout/cycle3"/>
    <dgm:cxn modelId="{741E317F-46E8-4CE4-A723-17E170696F3B}" srcId="{A54CF654-CA01-4C2C-9C17-754F5CBFD591}" destId="{7D9C9AD6-2051-4F6C-AE8C-87BE4D5A38AD}" srcOrd="4" destOrd="0" parTransId="{197321F5-EFCD-4238-9CF6-2675C38682E9}" sibTransId="{1FAD3B8F-4174-4F4B-8CE5-31F3A4FEB0DB}"/>
    <dgm:cxn modelId="{308F318F-721D-434E-B260-62F62FE0666E}" type="presOf" srcId="{BCF49227-DCBB-45C9-81FA-137D8261ADAE}" destId="{4BA24BCC-6811-48C7-A1A2-6244B235A2AA}" srcOrd="0" destOrd="0" presId="urn:microsoft.com/office/officeart/2005/8/layout/cycle3"/>
    <dgm:cxn modelId="{5DAFACBA-DF8F-4290-9A0A-4B3E32DF3341}" srcId="{A54CF654-CA01-4C2C-9C17-754F5CBFD591}" destId="{F283FF21-D28D-4F23-9F1B-B2F905F6F10E}" srcOrd="2" destOrd="0" parTransId="{FA88963F-C9F8-4FB3-8726-65C4A3E2D237}" sibTransId="{B1898ED8-593D-42EE-B27B-444DA9778ADB}"/>
    <dgm:cxn modelId="{1CA760BE-D5B2-4328-B701-5FD5FD280C6A}" srcId="{A54CF654-CA01-4C2C-9C17-754F5CBFD591}" destId="{3C2D67AB-B0F2-40EF-8856-9B08688A8A9B}" srcOrd="3" destOrd="0" parTransId="{C50612CC-5001-4F20-829D-69EEF784034A}" sibTransId="{ECAA3551-F546-4B1E-9E5F-4ACF9F76C0DC}"/>
    <dgm:cxn modelId="{5EECC1D0-BDC4-45D4-A3D3-3378FBD758BC}" type="presOf" srcId="{B14B9429-8EBE-46F8-96F8-1F0CB42F94D9}" destId="{92A53E06-8315-4410-B0B9-FE62196A9142}" srcOrd="0" destOrd="0" presId="urn:microsoft.com/office/officeart/2005/8/layout/cycle3"/>
    <dgm:cxn modelId="{66FC95D6-DF2A-42C2-94BC-4D4521A2DABC}" type="presOf" srcId="{A54CF654-CA01-4C2C-9C17-754F5CBFD591}" destId="{EA2CDBCE-A707-43CD-BAAD-C240658B48C1}" srcOrd="0" destOrd="0" presId="urn:microsoft.com/office/officeart/2005/8/layout/cycle3"/>
    <dgm:cxn modelId="{931E4D96-11E7-484A-9021-E57A45EBBCF9}" type="presParOf" srcId="{EA2CDBCE-A707-43CD-BAAD-C240658B48C1}" destId="{04F854E7-FF3F-4B02-B863-A99243FB915A}" srcOrd="0" destOrd="0" presId="urn:microsoft.com/office/officeart/2005/8/layout/cycle3"/>
    <dgm:cxn modelId="{B20DD2C0-96EF-42D5-9310-E956006BA57B}" type="presParOf" srcId="{04F854E7-FF3F-4B02-B863-A99243FB915A}" destId="{4BA24BCC-6811-48C7-A1A2-6244B235A2AA}" srcOrd="0" destOrd="0" presId="urn:microsoft.com/office/officeart/2005/8/layout/cycle3"/>
    <dgm:cxn modelId="{71749ACB-4450-4B4F-9326-F6265C349EC9}" type="presParOf" srcId="{04F854E7-FF3F-4B02-B863-A99243FB915A}" destId="{5E40FA58-5632-4B2D-B8F2-33B55D44CA78}" srcOrd="1" destOrd="0" presId="urn:microsoft.com/office/officeart/2005/8/layout/cycle3"/>
    <dgm:cxn modelId="{2116375A-ADAB-4ED0-B570-276030C63CCB}" type="presParOf" srcId="{04F854E7-FF3F-4B02-B863-A99243FB915A}" destId="{92A53E06-8315-4410-B0B9-FE62196A9142}" srcOrd="2" destOrd="0" presId="urn:microsoft.com/office/officeart/2005/8/layout/cycle3"/>
    <dgm:cxn modelId="{0DB29A95-ED79-48CE-A2DE-1F404D563ADB}" type="presParOf" srcId="{04F854E7-FF3F-4B02-B863-A99243FB915A}" destId="{626137E4-783D-4486-9E71-79F250696028}" srcOrd="3" destOrd="0" presId="urn:microsoft.com/office/officeart/2005/8/layout/cycle3"/>
    <dgm:cxn modelId="{C3E98719-47CE-471A-B0C3-3829A961EE96}" type="presParOf" srcId="{04F854E7-FF3F-4B02-B863-A99243FB915A}" destId="{5A61B77E-353F-4583-9848-CD47B1424FC3}" srcOrd="4" destOrd="0" presId="urn:microsoft.com/office/officeart/2005/8/layout/cycle3"/>
    <dgm:cxn modelId="{470BD3EB-C3BB-42D8-B930-6ED6D7E9A03D}" type="presParOf" srcId="{04F854E7-FF3F-4B02-B863-A99243FB915A}" destId="{C32B458C-9EBB-48CC-9111-CB4C2B4A149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0FA58-5632-4B2D-B8F2-33B55D44CA78}">
      <dsp:nvSpPr>
        <dsp:cNvPr id="0" name=""/>
        <dsp:cNvSpPr/>
      </dsp:nvSpPr>
      <dsp:spPr>
        <a:xfrm>
          <a:off x="1403448" y="93016"/>
          <a:ext cx="4440393" cy="4440393"/>
        </a:xfrm>
        <a:prstGeom prst="circularArrow">
          <a:avLst>
            <a:gd name="adj1" fmla="val 5544"/>
            <a:gd name="adj2" fmla="val 330680"/>
            <a:gd name="adj3" fmla="val 13783344"/>
            <a:gd name="adj4" fmla="val 17381451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24BCC-6811-48C7-A1A2-6244B235A2AA}">
      <dsp:nvSpPr>
        <dsp:cNvPr id="0" name=""/>
        <dsp:cNvSpPr/>
      </dsp:nvSpPr>
      <dsp:spPr>
        <a:xfrm>
          <a:off x="2338008" y="93173"/>
          <a:ext cx="2072615" cy="10363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2">
                  <a:lumMod val="25000"/>
                </a:schemeClr>
              </a:solidFill>
            </a:rPr>
            <a:t>Классный руководитель</a:t>
          </a:r>
        </a:p>
      </dsp:txBody>
      <dsp:txXfrm>
        <a:off x="2388596" y="143761"/>
        <a:ext cx="1971439" cy="935131"/>
      </dsp:txXfrm>
    </dsp:sp>
    <dsp:sp modelId="{92A53E06-8315-4410-B0B9-FE62196A9142}">
      <dsp:nvSpPr>
        <dsp:cNvPr id="0" name=""/>
        <dsp:cNvSpPr/>
      </dsp:nvSpPr>
      <dsp:spPr>
        <a:xfrm>
          <a:off x="460316" y="1295972"/>
          <a:ext cx="2072615" cy="10363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2">
                  <a:lumMod val="25000"/>
                </a:schemeClr>
              </a:solidFill>
            </a:rPr>
            <a:t>Администрация </a:t>
          </a:r>
        </a:p>
      </dsp:txBody>
      <dsp:txXfrm>
        <a:off x="510904" y="1346560"/>
        <a:ext cx="1971439" cy="935131"/>
      </dsp:txXfrm>
    </dsp:sp>
    <dsp:sp modelId="{626137E4-783D-4486-9E71-79F250696028}">
      <dsp:nvSpPr>
        <dsp:cNvPr id="0" name=""/>
        <dsp:cNvSpPr/>
      </dsp:nvSpPr>
      <dsp:spPr>
        <a:xfrm>
          <a:off x="4605120" y="1316909"/>
          <a:ext cx="2072615" cy="10363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2">
                  <a:lumMod val="25000"/>
                </a:schemeClr>
              </a:solidFill>
            </a:rPr>
            <a:t>Воспитатель ГПД</a:t>
          </a:r>
        </a:p>
      </dsp:txBody>
      <dsp:txXfrm>
        <a:off x="4655708" y="1367497"/>
        <a:ext cx="1971439" cy="935131"/>
      </dsp:txXfrm>
    </dsp:sp>
    <dsp:sp modelId="{5A61B77E-353F-4583-9848-CD47B1424FC3}">
      <dsp:nvSpPr>
        <dsp:cNvPr id="0" name=""/>
        <dsp:cNvSpPr/>
      </dsp:nvSpPr>
      <dsp:spPr>
        <a:xfrm>
          <a:off x="4131186" y="3095410"/>
          <a:ext cx="2072615" cy="10363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2">
                  <a:lumMod val="25000"/>
                </a:schemeClr>
              </a:solidFill>
            </a:rPr>
            <a:t>Служба сопровождения</a:t>
          </a:r>
        </a:p>
      </dsp:txBody>
      <dsp:txXfrm>
        <a:off x="4181774" y="3145998"/>
        <a:ext cx="1971439" cy="935131"/>
      </dsp:txXfrm>
    </dsp:sp>
    <dsp:sp modelId="{C32B458C-9EBB-48CC-9111-CB4C2B4A1494}">
      <dsp:nvSpPr>
        <dsp:cNvPr id="0" name=""/>
        <dsp:cNvSpPr/>
      </dsp:nvSpPr>
      <dsp:spPr>
        <a:xfrm>
          <a:off x="1036140" y="3095405"/>
          <a:ext cx="2072615" cy="10363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bg2">
                  <a:lumMod val="25000"/>
                </a:schemeClr>
              </a:solidFill>
            </a:rPr>
            <a:t>Педагоги доп.образования</a:t>
          </a:r>
        </a:p>
      </dsp:txBody>
      <dsp:txXfrm>
        <a:off x="1086728" y="3145993"/>
        <a:ext cx="1971439" cy="935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0A5C2-41E0-440E-8AA6-5A80B4FF2015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A0869-D086-4C71-9027-D64FA79871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290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F3255-99CB-468A-8B7D-DDD8F50E7FCA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C283A-0869-4A1B-9E56-AE27D0BC7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67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C283A-0869-4A1B-9E56-AE27D0BC79E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60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6418C2C4-D58A-4C82-8748-5A46A52A51D8}" type="slidenum">
              <a:rPr lang="ru-RU" altLang="ru-RU" smtClean="0">
                <a:latin typeface="Times New Roman" pitchFamily="18" charset="0"/>
              </a:rPr>
              <a:pPr eaLnBrk="1" hangingPunct="1">
                <a:buFont typeface="Wingdings" pitchFamily="2" charset="2"/>
                <a:buNone/>
              </a:pPr>
              <a:t>5</a:t>
            </a:fld>
            <a:endParaRPr lang="ru-RU" altLang="ru-RU">
              <a:latin typeface="Times New Roman" pitchFamily="18" charset="0"/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8E9D-122E-4B4A-B5FF-DA90B8723921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DC78-40FE-468C-AFA2-2261AF19E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8E9D-122E-4B4A-B5FF-DA90B8723921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DC78-40FE-468C-AFA2-2261AF19E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8E9D-122E-4B4A-B5FF-DA90B8723921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DC78-40FE-468C-AFA2-2261AF19E59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8E9D-122E-4B4A-B5FF-DA90B8723921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DC78-40FE-468C-AFA2-2261AF19E5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8E9D-122E-4B4A-B5FF-DA90B8723921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DC78-40FE-468C-AFA2-2261AF19E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8E9D-122E-4B4A-B5FF-DA90B8723921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DC78-40FE-468C-AFA2-2261AF19E5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8E9D-122E-4B4A-B5FF-DA90B8723921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DC78-40FE-468C-AFA2-2261AF19E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8E9D-122E-4B4A-B5FF-DA90B8723921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DC78-40FE-468C-AFA2-2261AF19E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8E9D-122E-4B4A-B5FF-DA90B8723921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DC78-40FE-468C-AFA2-2261AF19E5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8E9D-122E-4B4A-B5FF-DA90B8723921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DC78-40FE-468C-AFA2-2261AF19E5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8E9D-122E-4B4A-B5FF-DA90B8723921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DC78-40FE-468C-AFA2-2261AF19E5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83F8E9D-122E-4B4A-B5FF-DA90B8723921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B7DDC78-40FE-468C-AFA2-2261AF19E5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www.wisdoms.ru/avt/b113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324school.spb.ru/docs/2014_2015/1905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14058"/>
            <a:ext cx="7772400" cy="2979762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Monotype Corsiva" panose="03010101010201010101" pitchFamily="66" charset="0"/>
              </a:rPr>
              <a:t>"Внеурочная деятельность и дополнительное образование в школе: пути преодоления противоречий"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869160"/>
            <a:ext cx="4263897" cy="1008112"/>
          </a:xfrm>
        </p:spPr>
        <p:txBody>
          <a:bodyPr>
            <a:noAutofit/>
          </a:bodyPr>
          <a:lstStyle/>
          <a:p>
            <a:endParaRPr lang="ru-RU" sz="18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Руководитель отделения дополнительного образования детей ГБОУ школы 300 </a:t>
            </a:r>
          </a:p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Сапогова В.И.</a:t>
            </a:r>
          </a:p>
        </p:txBody>
      </p:sp>
      <p:pic>
        <p:nvPicPr>
          <p:cNvPr id="4" name="Picture 1" descr="D:\катя\школа\эмблема контур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236856" cy="11814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07704" y="45848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pc="50" dirty="0">
                <a:ln w="11430"/>
                <a:solidFill>
                  <a:srgbClr val="C32D2E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 начальная общеобразовательная школа №300</a:t>
            </a:r>
          </a:p>
        </p:txBody>
      </p:sp>
    </p:spTree>
    <p:extLst>
      <p:ext uri="{BB962C8B-B14F-4D97-AF65-F5344CB8AC3E}">
        <p14:creationId xmlns:p14="http://schemas.microsoft.com/office/powerpoint/2010/main" val="330969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56078"/>
            <a:ext cx="4351920" cy="3101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Родители- главные строители второй половины дня ребенка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899592" y="1490615"/>
            <a:ext cx="7973112" cy="3816424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75960" y="59506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47864" y="587727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триз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699792" y="550794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спорт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7268" y="595066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72816"/>
            <a:ext cx="88569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Предлагают: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 оптимальным время пребывания ребенка в школе  до 16.30. - 48(85,7%)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Учитывать индивидуальные особенности ребенка,  исключить обязательность посещения занятий. Во второй половине дня его внимание и способность к концентрации снижается.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Меньше словесных форм во внеурочной деятельности и в дополнительном образовании.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626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238" y="188640"/>
            <a:ext cx="8363272" cy="136248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Обобщая мнения родителей, трудности, которые отмечают они в организации ВД: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0426" y="1340768"/>
            <a:ext cx="806489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обязательности в посещении внеурочной деятельности,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педагога преподающего курс ВУ, требующего дополнительного образования.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занятий – групповая и в учебном классе, т.е. практически продолжение урочной деятельности.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занятий – 35 минут 1 раз в неделю ставит перед родителем вопрос: А что за это время учитель может дать, особенно если это связано с декоративно-прикладным и изобразительным? Целесообразно ли моему ребенку тратить время на этих занятиях?</a:t>
            </a:r>
          </a:p>
          <a:p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4339" y="4032836"/>
            <a:ext cx="3717070" cy="260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5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88949"/>
              </p:ext>
            </p:extLst>
          </p:nvPr>
        </p:nvGraphicFramePr>
        <p:xfrm>
          <a:off x="323528" y="2348880"/>
          <a:ext cx="8640960" cy="3717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857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Классный</a:t>
                      </a:r>
                      <a:r>
                        <a:rPr lang="ru-RU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руководитель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Учителя-предметники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857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 </a:t>
                      </a: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 деятельности</a:t>
                      </a:r>
                    </a:p>
                    <a:p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  Россия – Родина моя</a:t>
                      </a:r>
                    </a:p>
                    <a:p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   Разговор о правильном питании</a:t>
                      </a:r>
                    </a:p>
                    <a:p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   Волшебный мир книги</a:t>
                      </a:r>
                    </a:p>
                    <a:p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  Умники и умницы</a:t>
                      </a:r>
                    </a:p>
                    <a:p>
                      <a:pPr marL="342900" indent="-342900">
                        <a:buAutoNum type="arabicPeriod" startAt="7"/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Мой город</a:t>
                      </a:r>
                    </a:p>
                    <a:p>
                      <a:pPr marL="342900" indent="-342900">
                        <a:buAutoNum type="arabicPeriod" startAt="7"/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Мой</a:t>
                      </a:r>
                      <a:r>
                        <a:rPr lang="ru-RU" sz="1600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мир</a:t>
                      </a:r>
                    </a:p>
                    <a:p>
                      <a:pPr marL="342900" indent="-342900">
                        <a:buAutoNum type="arabicPeriod" startAt="7"/>
                      </a:pPr>
                      <a:r>
                        <a:rPr lang="ru-RU" sz="1600" b="0" baseline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Здоровейка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AutoNum type="arabicPeriod" startAt="7"/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цвета, кроме черного</a:t>
                      </a:r>
                    </a:p>
                    <a:p>
                      <a:pPr marL="342900" indent="-342900">
                        <a:buAutoNum type="arabicPeriod" startAt="7"/>
                      </a:pPr>
                      <a:r>
                        <a:rPr lang="ru-RU" sz="16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Мифология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в играх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Юный художник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Музыкальная шкатулка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Клуб английского языка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Шахматы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ТРИЗ</a:t>
                      </a:r>
                      <a:endParaRPr lang="ru-RU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1.Хореографическая студия «Маленькая балерина»</a:t>
                      </a:r>
                    </a:p>
                    <a:p>
                      <a:pPr algn="just"/>
                      <a:r>
                        <a:rPr lang="ru-RU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2.Фольклорный ансамбль «</a:t>
                      </a:r>
                      <a:r>
                        <a:rPr lang="ru-RU" sz="14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Топотушки</a:t>
                      </a:r>
                      <a:r>
                        <a:rPr lang="ru-RU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just"/>
                      <a:r>
                        <a:rPr lang="ru-RU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3.Ансамбль свирелей и </a:t>
                      </a:r>
                      <a:r>
                        <a:rPr lang="ru-RU" sz="1400" b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блокфлейт</a:t>
                      </a:r>
                      <a:endParaRPr lang="ru-RU" sz="1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4.Класс игры на гитаре</a:t>
                      </a:r>
                    </a:p>
                    <a:p>
                      <a:pPr algn="just"/>
                      <a:r>
                        <a:rPr lang="ru-RU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5.Эстрадный вокальный ансамбль</a:t>
                      </a:r>
                    </a:p>
                    <a:p>
                      <a:pPr algn="just"/>
                      <a:r>
                        <a:rPr lang="ru-RU" sz="1400" b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6.Клуб юных петербуржцев</a:t>
                      </a:r>
                      <a:r>
                        <a:rPr lang="ru-RU" sz="1400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«Грифон»</a:t>
                      </a:r>
                    </a:p>
                    <a:p>
                      <a:pPr algn="just"/>
                      <a:r>
                        <a:rPr lang="ru-RU" sz="1400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7.Студия изобразительного искусства</a:t>
                      </a:r>
                    </a:p>
                    <a:p>
                      <a:pPr algn="just"/>
                      <a:r>
                        <a:rPr lang="ru-RU" sz="1400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8.Кружок «Мягкая игрушка»</a:t>
                      </a:r>
                    </a:p>
                    <a:p>
                      <a:pPr algn="just"/>
                      <a:r>
                        <a:rPr lang="ru-RU" sz="1400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9.Театральная студия</a:t>
                      </a:r>
                    </a:p>
                    <a:p>
                      <a:pPr algn="just"/>
                      <a:r>
                        <a:rPr lang="ru-RU" sz="1400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10.Кружок «Робототехника»</a:t>
                      </a:r>
                    </a:p>
                    <a:p>
                      <a:pPr algn="just"/>
                      <a:r>
                        <a:rPr lang="ru-RU" sz="1400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11.Спортивная секция «</a:t>
                      </a:r>
                      <a:r>
                        <a:rPr lang="ru-RU" sz="1400" b="0" baseline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Фитбол</a:t>
                      </a:r>
                      <a:r>
                        <a:rPr lang="ru-RU" sz="1400" b="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примере нашей школы рассмотрим программы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 и дополнительного образования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2014-2015 ГБОУ школы 300</a:t>
            </a:r>
          </a:p>
        </p:txBody>
      </p:sp>
    </p:spTree>
    <p:extLst>
      <p:ext uri="{BB962C8B-B14F-4D97-AF65-F5344CB8AC3E}">
        <p14:creationId xmlns:p14="http://schemas.microsoft.com/office/powerpoint/2010/main" val="202413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Пути взаимодействия ДО И ВД</a:t>
            </a:r>
          </a:p>
        </p:txBody>
      </p:sp>
      <p:graphicFrame>
        <p:nvGraphicFramePr>
          <p:cNvPr id="4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748852"/>
              </p:ext>
            </p:extLst>
          </p:nvPr>
        </p:nvGraphicFramePr>
        <p:xfrm>
          <a:off x="827584" y="1628800"/>
          <a:ext cx="755287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58095" y="2852936"/>
            <a:ext cx="158417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      Проект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0813" y="3230004"/>
            <a:ext cx="183095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Инновационная </a:t>
            </a:r>
          </a:p>
          <a:p>
            <a:r>
              <a:rPr lang="ru-RU" dirty="0"/>
              <a:t>   деятельность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81125" y="3891770"/>
            <a:ext cx="183095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Комплексные программы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17322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70540" y="494483"/>
            <a:ext cx="5349280" cy="125272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ru-RU" dirty="0"/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61296" y="1964686"/>
            <a:ext cx="6430599" cy="3450696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«…Внеурочная деятельность организуется &lt;…&gt; через такие формы, как экскурсии,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кружки, секции,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«круглые столы», конференции, диспуты, школьные научные общества, олимпиады, соревнования, поисковые и научные исследования, общественно полезные практики …»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письмо КО 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14.05.2014 N03-20-1905/14-0-0 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3" y="486049"/>
            <a:ext cx="2088232" cy="14173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98" y="457925"/>
            <a:ext cx="1524000" cy="1143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2545724"/>
            <a:ext cx="1206263" cy="22736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83" y="3212976"/>
            <a:ext cx="1574696" cy="11207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819420"/>
            <a:ext cx="2484674" cy="18651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180" y="5118164"/>
            <a:ext cx="2748636" cy="13747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852" y="4819420"/>
            <a:ext cx="2534647" cy="193116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402058"/>
            <a:ext cx="1892425" cy="129028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42" y="2057024"/>
            <a:ext cx="1469037" cy="9773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Monotype Corsiva" panose="03010101010201010101" pitchFamily="66" charset="0"/>
              </a:rPr>
              <a:t>Желаемое и действительность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36" y="1461601"/>
            <a:ext cx="7163794" cy="5301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378904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Хочу в поход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9872" y="378904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Хочу в поход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7191" y="3789040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5325" y="3789040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2120" y="2132856"/>
            <a:ext cx="909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У меня всего 35 минут…..</a:t>
            </a:r>
          </a:p>
        </p:txBody>
      </p:sp>
    </p:spTree>
    <p:extLst>
      <p:ext uri="{BB962C8B-B14F-4D97-AF65-F5344CB8AC3E}">
        <p14:creationId xmlns:p14="http://schemas.microsoft.com/office/powerpoint/2010/main" val="154108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условия для реализации ВД ЭФФЕКТИВНО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323528" y="1844824"/>
            <a:ext cx="8143816" cy="344728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комплексных программ развития ребенка в которой заняты педагоги ДО  и учителя ВД,  возможность соединения, ИНТЕГРАЦИИ, а не подмены одного другим 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возможность классному  руководителю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 учителю внеурочной деятельности) планировать и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работать в тех формах  внеурочной деятельности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которые прописаны ФГОС и других документах.</a:t>
            </a:r>
          </a:p>
          <a:p>
            <a:pPr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5699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Monotype Corsiva" panose="03010101010201010101" pitchFamily="66" charset="0"/>
              </a:rPr>
              <a:t>     Мы должны сами верить в то, чему учим наших детей. ( В. Вильсон )</a:t>
            </a:r>
            <a:br>
              <a:rPr lang="ru-RU" b="1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96" y="235225"/>
            <a:ext cx="3891655" cy="27111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290" y="404664"/>
            <a:ext cx="1864607" cy="2436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391808"/>
            <a:ext cx="2633802" cy="230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37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3262140"/>
            <a:ext cx="7408333" cy="16896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     «Перед человеком к  разумному  ведут три пути: 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путь размышления — это самый благородный; 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путь подражания — это самый легкий; </a:t>
            </a:r>
          </a:p>
          <a:p>
            <a:pPr marL="0" indent="0">
              <a:buNone/>
            </a:pPr>
            <a:r>
              <a:rPr lang="ru-RU" sz="2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путь личного опыта — самый тяжелый путь...</a:t>
            </a:r>
            <a:r>
              <a:rPr lang="ru-RU" sz="2600" b="1" dirty="0">
                <a:solidFill>
                  <a:srgbClr val="C00000"/>
                </a:solidFill>
                <a:latin typeface="Monotype Corsiva" panose="03010101010201010101" pitchFamily="66" charset="0"/>
                <a:hlinkClick r:id="rId2"/>
              </a:rPr>
              <a:t>»</a:t>
            </a:r>
            <a:br>
              <a:rPr lang="ru-RU" u="sng" dirty="0">
                <a:hlinkClick r:id="rId2"/>
              </a:rPr>
            </a:br>
            <a:r>
              <a:rPr lang="ru-RU" u="sng" dirty="0"/>
              <a:t>                                                               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Размышления, подражания и личный опыт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ОДОД.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040" y="5013176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Конфуций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740085"/>
            <a:ext cx="2592288" cy="32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6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тя\школа\kit1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2016224" cy="144015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7" y="421202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pc="50" dirty="0">
                <a:ln w="11430"/>
                <a:solidFill>
                  <a:srgbClr val="C32D2E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 начальная общеобразовательная школа №300 – ЭТО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pc="50" dirty="0">
              <a:ln w="11430"/>
              <a:solidFill>
                <a:srgbClr val="C32D2E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pc="50" dirty="0">
                <a:ln w="11430"/>
                <a:solidFill>
                  <a:srgbClr val="C32D2E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 ПОЛНОГО ДНЯ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pc="50" dirty="0">
                <a:ln w="11430"/>
                <a:solidFill>
                  <a:srgbClr val="C32D2E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КЛАССОВ НАЧАЛЬНОЙ ШКОЛЫ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pc="50" dirty="0">
                <a:ln w="11430"/>
                <a:solidFill>
                  <a:srgbClr val="C32D2E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pc="50" dirty="0">
                <a:ln w="11430"/>
                <a:solidFill>
                  <a:srgbClr val="C32D2E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 ПРОДЛЕНОГО ДНЯ</a:t>
            </a:r>
          </a:p>
          <a:p>
            <a:pPr marL="342900" indent="-342900" algn="ctr" fontAlgn="auto">
              <a:lnSpc>
                <a:spcPct val="150000"/>
              </a:lnSpc>
              <a:spcAft>
                <a:spcPts val="0"/>
              </a:spcAft>
              <a:buAutoNum type="arabicPlain" startAt="51"/>
              <a:defRPr/>
            </a:pPr>
            <a:r>
              <a:rPr lang="ru-RU" spc="50" dirty="0">
                <a:ln w="11430"/>
                <a:solidFill>
                  <a:srgbClr val="C32D2E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 ОДОД  «ТРИ КИТА» </a:t>
            </a:r>
            <a:endParaRPr lang="en-US" spc="50" dirty="0">
              <a:ln w="11430"/>
              <a:solidFill>
                <a:srgbClr val="C32D2E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pc="50" dirty="0">
                <a:ln w="11430"/>
                <a:solidFill>
                  <a:srgbClr val="C32D2E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681  «</a:t>
            </a:r>
            <a:r>
              <a:rPr lang="ru-RU" spc="50" dirty="0" err="1">
                <a:ln w="11430"/>
                <a:solidFill>
                  <a:srgbClr val="C32D2E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трикитенок</a:t>
            </a:r>
            <a:r>
              <a:rPr lang="ru-RU" spc="50" dirty="0">
                <a:ln w="11430"/>
                <a:solidFill>
                  <a:srgbClr val="C32D2E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и 19 педагогов ДО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pc="50" dirty="0">
                <a:ln w="11430"/>
                <a:solidFill>
                  <a:srgbClr val="C32D2E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ОПТИМИЗЦИОННАЯ МОДЕЛЬ ВНЕУРОЧНОЙ ДЕЯТЕЛЬНОСТИ,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pc="50" dirty="0">
                <a:ln w="11430"/>
                <a:solidFill>
                  <a:srgbClr val="C32D2E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где главная роль отводиться КЛАССНОМУ УЧИТЕЛЮ как организатору данной деятельности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pc="50" dirty="0">
              <a:ln w="11430"/>
              <a:solidFill>
                <a:srgbClr val="C32D2E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pc="50" dirty="0">
              <a:ln w="11430"/>
              <a:solidFill>
                <a:srgbClr val="C32D2E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pc="50" dirty="0">
              <a:ln w="11430"/>
              <a:solidFill>
                <a:srgbClr val="C32D2E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pc="50" dirty="0">
              <a:ln w="11430"/>
              <a:solidFill>
                <a:srgbClr val="C32D2E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pc="50" dirty="0">
              <a:ln w="11430"/>
              <a:solidFill>
                <a:srgbClr val="C32D2E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246" y="4725144"/>
            <a:ext cx="2535521" cy="190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11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69591509"/>
              </p:ext>
            </p:extLst>
          </p:nvPr>
        </p:nvGraphicFramePr>
        <p:xfrm>
          <a:off x="1793166" y="2420888"/>
          <a:ext cx="5400600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3688" y="119675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 развития  ОДОД    2011 - 2015 </a:t>
            </a:r>
          </a:p>
        </p:txBody>
      </p:sp>
      <p:pic>
        <p:nvPicPr>
          <p:cNvPr id="4" name="Picture 2" descr="D:\катя\школа\kit1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98" y="1046349"/>
            <a:ext cx="1713790" cy="1224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2917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reeform 5"/>
          <p:cNvSpPr>
            <a:spLocks noChangeArrowheads="1"/>
          </p:cNvSpPr>
          <p:nvPr/>
        </p:nvSpPr>
        <p:spPr bwMode="auto">
          <a:xfrm>
            <a:off x="3276600" y="4508500"/>
            <a:ext cx="903288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0">
            <a:gsLst>
              <a:gs pos="0">
                <a:srgbClr val="80B3DA"/>
              </a:gs>
              <a:gs pos="100000">
                <a:srgbClr val="398AC7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DF9CE72C-025B-442C-A535-D18546353E50}" type="slidenum">
              <a:rPr lang="ru-RU" altLang="ru-RU" smtClean="0"/>
              <a:pPr algn="l" eaLnBrk="1" hangingPunct="1"/>
              <a:t>5</a:t>
            </a:fld>
            <a:endParaRPr lang="ru-RU" altLang="ru-RU" dirty="0"/>
          </a:p>
        </p:txBody>
      </p:sp>
      <p:sp>
        <p:nvSpPr>
          <p:cNvPr id="410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404813"/>
            <a:ext cx="7391400" cy="642937"/>
          </a:xfrm>
        </p:spPr>
        <p:txBody>
          <a:bodyPr>
            <a:normAutofit fontScale="90000"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ОРИЕНТИРЫ изучения и размышления </a:t>
            </a: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076056" y="3748088"/>
            <a:ext cx="3706937" cy="2633663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19426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1" name="AutoShape 3"/>
          <p:cNvSpPr>
            <a:spLocks noChangeArrowheads="1"/>
          </p:cNvSpPr>
          <p:nvPr/>
        </p:nvSpPr>
        <p:spPr bwMode="auto">
          <a:xfrm>
            <a:off x="395536" y="981075"/>
            <a:ext cx="3168402" cy="2685993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19426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632619" y="3990979"/>
            <a:ext cx="3095625" cy="231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Инструктивно-методическое письмо Комитета по образованию от 14.05.2014 N03-20-1905/14-0-0 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"Об организации внеурочной деятельности в государственных образовательных организациях Санкт-Петербурга"</a:t>
            </a:r>
            <a:endParaRPr lang="ru-RU" alt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Freeform 6"/>
          <p:cNvSpPr>
            <a:spLocks noChangeArrowheads="1"/>
          </p:cNvSpPr>
          <p:nvPr/>
        </p:nvSpPr>
        <p:spPr bwMode="auto">
          <a:xfrm flipH="1">
            <a:off x="4500563" y="4508500"/>
            <a:ext cx="903287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0">
            <a:gsLst>
              <a:gs pos="0">
                <a:srgbClr val="D9E8AD"/>
              </a:gs>
              <a:gs pos="100000">
                <a:srgbClr val="8BBC00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Text Box 15"/>
          <p:cNvSpPr txBox="1">
            <a:spLocks noChangeArrowheads="1"/>
          </p:cNvSpPr>
          <p:nvPr/>
        </p:nvSpPr>
        <p:spPr bwMode="auto">
          <a:xfrm>
            <a:off x="2916238" y="3429000"/>
            <a:ext cx="28082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800" b="1">
                <a:solidFill>
                  <a:srgbClr val="000000"/>
                </a:solidFill>
              </a:rPr>
              <a:t>ДОКУМЕНТЫ</a:t>
            </a:r>
          </a:p>
        </p:txBody>
      </p:sp>
      <p:sp>
        <p:nvSpPr>
          <p:cNvPr id="4107" name="Rectangle 16"/>
          <p:cNvSpPr>
            <a:spLocks noChangeArrowheads="1"/>
          </p:cNvSpPr>
          <p:nvPr/>
        </p:nvSpPr>
        <p:spPr bwMode="auto">
          <a:xfrm>
            <a:off x="5370738" y="4245533"/>
            <a:ext cx="3591370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дополнительного образования детей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РФ,  распоряжение №1726-р,</a:t>
            </a:r>
            <a:endParaRPr lang="ru-RU" alt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8" name="AutoShape 2"/>
          <p:cNvSpPr>
            <a:spLocks noChangeArrowheads="1"/>
          </p:cNvSpPr>
          <p:nvPr/>
        </p:nvSpPr>
        <p:spPr bwMode="auto">
          <a:xfrm>
            <a:off x="5076056" y="981075"/>
            <a:ext cx="3528392" cy="2685993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19426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9" name="Rectangle 16"/>
          <p:cNvSpPr>
            <a:spLocks noChangeArrowheads="1"/>
          </p:cNvSpPr>
          <p:nvPr/>
        </p:nvSpPr>
        <p:spPr bwMode="auto">
          <a:xfrm>
            <a:off x="5322760" y="1916214"/>
            <a:ext cx="3490913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1942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ОБ ОБРАЗОВАНИИ</a:t>
            </a:r>
          </a:p>
          <a:p>
            <a:r>
              <a:rPr lang="ru-RU" alt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от 29.12.12 № 273-ФЗ</a:t>
            </a:r>
          </a:p>
          <a:p>
            <a:r>
              <a:rPr lang="ru-RU" altLang="ru-RU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 образовании в Российской Федерации»</a:t>
            </a:r>
          </a:p>
        </p:txBody>
      </p:sp>
      <p:sp>
        <p:nvSpPr>
          <p:cNvPr id="4110" name="AutoShape 3"/>
          <p:cNvSpPr>
            <a:spLocks noChangeArrowheads="1"/>
          </p:cNvSpPr>
          <p:nvPr/>
        </p:nvSpPr>
        <p:spPr bwMode="auto">
          <a:xfrm>
            <a:off x="395536" y="3748088"/>
            <a:ext cx="3528392" cy="270510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19426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494646" y="1304986"/>
            <a:ext cx="2951608" cy="26859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ФГОС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: </a:t>
            </a:r>
          </a:p>
          <a:p>
            <a:pPr marL="514350" indent="-514350" eaLnBrk="0" hangingPunct="0"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Приказ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Минобрнауки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 РФ от 06.10.2009 г. № 373</a:t>
            </a:r>
          </a:p>
          <a:p>
            <a:pPr marL="514350" indent="-514350" eaLnBrk="0" hangingPunct="0"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Приказ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Минобрнауки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 РФ от 26.11.2010 г. № 1241</a:t>
            </a:r>
          </a:p>
          <a:p>
            <a:pPr marL="514350" indent="-514350" eaLnBrk="0" hangingPunct="0"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Письмо Департамента ОО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Минобрнауки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 РФ от 12.05.2011 г. № 03-296</a:t>
            </a:r>
          </a:p>
          <a:p>
            <a:pPr marL="514350" indent="-514350" eaLnBrk="0" hangingPunct="0">
              <a:lnSpc>
                <a:spcPct val="9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Приказ 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Минобрнауки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 РФ от 22.09.11 № 2357</a:t>
            </a:r>
          </a:p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500" b="1" dirty="0">
              <a:solidFill>
                <a:srgbClr val="19426B"/>
              </a:solidFill>
              <a:latin typeface="Arial" pitchFamily="34" charset="0"/>
            </a:endParaRPr>
          </a:p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000" b="1" dirty="0">
              <a:solidFill>
                <a:srgbClr val="19426B"/>
              </a:solidFill>
              <a:latin typeface="Arial" pitchFamily="34" charset="0"/>
            </a:endParaRPr>
          </a:p>
        </p:txBody>
      </p:sp>
      <p:sp>
        <p:nvSpPr>
          <p:cNvPr id="4112" name="Freeform 5"/>
          <p:cNvSpPr>
            <a:spLocks noChangeArrowheads="1"/>
          </p:cNvSpPr>
          <p:nvPr/>
        </p:nvSpPr>
        <p:spPr bwMode="auto">
          <a:xfrm rot="10800000">
            <a:off x="4500563" y="1484313"/>
            <a:ext cx="903287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0">
            <a:gsLst>
              <a:gs pos="0">
                <a:srgbClr val="80B3DA"/>
              </a:gs>
              <a:gs pos="100000">
                <a:srgbClr val="398AC7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3" name="Freeform 6"/>
          <p:cNvSpPr>
            <a:spLocks noChangeArrowheads="1"/>
          </p:cNvSpPr>
          <p:nvPr/>
        </p:nvSpPr>
        <p:spPr bwMode="auto">
          <a:xfrm rot="10800000" flipH="1">
            <a:off x="3563938" y="1557338"/>
            <a:ext cx="903287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0">
            <a:gsLst>
              <a:gs pos="0">
                <a:srgbClr val="D9E8AD"/>
              </a:gs>
              <a:gs pos="100000">
                <a:srgbClr val="8BBC00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05" name="Group 7"/>
          <p:cNvGrpSpPr>
            <a:grpSpLocks/>
          </p:cNvGrpSpPr>
          <p:nvPr/>
        </p:nvGrpSpPr>
        <p:grpSpPr bwMode="auto">
          <a:xfrm>
            <a:off x="2949576" y="2852739"/>
            <a:ext cx="2965450" cy="1601788"/>
            <a:chOff x="1941" y="1026"/>
            <a:chExt cx="1868" cy="1009"/>
          </a:xfrm>
        </p:grpSpPr>
        <p:sp>
          <p:nvSpPr>
            <p:cNvPr id="4119" name="Oval 9"/>
            <p:cNvSpPr>
              <a:spLocks noChangeArrowheads="1"/>
            </p:cNvSpPr>
            <p:nvPr/>
          </p:nvSpPr>
          <p:spPr bwMode="auto">
            <a:xfrm>
              <a:off x="1941" y="1145"/>
              <a:ext cx="1868" cy="890"/>
            </a:xfrm>
            <a:prstGeom prst="ellipse">
              <a:avLst/>
            </a:prstGeom>
            <a:gradFill rotWithShape="0">
              <a:gsLst>
                <a:gs pos="0">
                  <a:srgbClr val="435B00"/>
                </a:gs>
                <a:gs pos="100000">
                  <a:srgbClr val="8BBC00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15" name="Oval 11"/>
            <p:cNvSpPr>
              <a:spLocks noChangeArrowheads="1"/>
            </p:cNvSpPr>
            <p:nvPr/>
          </p:nvSpPr>
          <p:spPr bwMode="auto">
            <a:xfrm>
              <a:off x="2009" y="1026"/>
              <a:ext cx="1691" cy="845"/>
            </a:xfrm>
            <a:prstGeom prst="ellipse">
              <a:avLst/>
            </a:prstGeom>
            <a:gradFill rotWithShape="0">
              <a:gsLst>
                <a:gs pos="0">
                  <a:srgbClr val="185C59"/>
                </a:gs>
                <a:gs pos="100000">
                  <a:srgbClr val="35C9C2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16" name="Oval 12"/>
            <p:cNvSpPr>
              <a:spLocks noChangeArrowheads="1"/>
            </p:cNvSpPr>
            <p:nvPr/>
          </p:nvSpPr>
          <p:spPr bwMode="auto">
            <a:xfrm>
              <a:off x="2031" y="1031"/>
              <a:ext cx="1650" cy="824"/>
            </a:xfrm>
            <a:prstGeom prst="ellipse">
              <a:avLst/>
            </a:prstGeom>
            <a:gradFill rotWithShape="0">
              <a:gsLst>
                <a:gs pos="0">
                  <a:srgbClr val="B7EBE8"/>
                </a:gs>
                <a:gs pos="100000">
                  <a:srgbClr val="35C9C2">
                    <a:alpha val="0"/>
                  </a:srgbClr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17" name="Oval 13"/>
            <p:cNvSpPr>
              <a:spLocks noChangeArrowheads="1"/>
            </p:cNvSpPr>
            <p:nvPr/>
          </p:nvSpPr>
          <p:spPr bwMode="auto">
            <a:xfrm>
              <a:off x="2048" y="1039"/>
              <a:ext cx="1570" cy="770"/>
            </a:xfrm>
            <a:prstGeom prst="ellipse">
              <a:avLst/>
            </a:prstGeom>
            <a:gradFill rotWithShape="0">
              <a:gsLst>
                <a:gs pos="0">
                  <a:srgbClr val="299E99"/>
                </a:gs>
                <a:gs pos="100000">
                  <a:srgbClr val="35C9C2">
                    <a:alpha val="48000"/>
                  </a:srgbClr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18" name="Oval 14"/>
            <p:cNvSpPr>
              <a:spLocks noChangeArrowheads="1"/>
            </p:cNvSpPr>
            <p:nvPr/>
          </p:nvSpPr>
          <p:spPr bwMode="auto">
            <a:xfrm>
              <a:off x="2113" y="1131"/>
              <a:ext cx="1382" cy="624"/>
            </a:xfrm>
            <a:prstGeom prst="ellipse">
              <a:avLst/>
            </a:prstGeom>
            <a:gradFill rotWithShape="0">
              <a:gsLst>
                <a:gs pos="0">
                  <a:srgbClr val="FEFEFE"/>
                </a:gs>
                <a:gs pos="100000">
                  <a:srgbClr val="35C9C2">
                    <a:alpha val="37999"/>
                  </a:srgbClr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4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887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3" name="Group 21"/>
          <p:cNvGrpSpPr>
            <a:grpSpLocks/>
          </p:cNvGrpSpPr>
          <p:nvPr/>
        </p:nvGrpSpPr>
        <p:grpSpPr bwMode="auto">
          <a:xfrm>
            <a:off x="2133600" y="381000"/>
            <a:ext cx="1776413" cy="709613"/>
            <a:chOff x="576" y="240"/>
            <a:chExt cx="1119" cy="447"/>
          </a:xfrm>
        </p:grpSpPr>
        <p:pic>
          <p:nvPicPr>
            <p:cNvPr id="6168" name="Picture 13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40"/>
              <a:ext cx="447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9" name="Picture 14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40"/>
              <a:ext cx="447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0" name="Picture 15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240"/>
              <a:ext cx="447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4191000" y="381000"/>
            <a:ext cx="2614613" cy="709613"/>
            <a:chOff x="3888" y="192"/>
            <a:chExt cx="1647" cy="447"/>
          </a:xfrm>
        </p:grpSpPr>
        <p:pic>
          <p:nvPicPr>
            <p:cNvPr id="6164" name="Picture 16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92"/>
              <a:ext cx="447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5" name="Picture 17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92"/>
              <a:ext cx="447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6" name="Picture 18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192"/>
              <a:ext cx="447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7" name="Picture 19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92"/>
              <a:ext cx="447" cy="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378" name="Group 66"/>
          <p:cNvGrpSpPr>
            <a:grpSpLocks/>
          </p:cNvGrpSpPr>
          <p:nvPr/>
        </p:nvGrpSpPr>
        <p:grpSpPr bwMode="auto">
          <a:xfrm>
            <a:off x="0" y="5486400"/>
            <a:ext cx="9144000" cy="1371600"/>
            <a:chOff x="0" y="3456"/>
            <a:chExt cx="5760" cy="864"/>
          </a:xfrm>
        </p:grpSpPr>
        <p:pic>
          <p:nvPicPr>
            <p:cNvPr id="6161" name="Picture 67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10" b="33102"/>
            <a:stretch>
              <a:fillRect/>
            </a:stretch>
          </p:blipFill>
          <p:spPr bwMode="auto">
            <a:xfrm>
              <a:off x="0" y="3456"/>
              <a:ext cx="5760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2" name="Picture 68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648"/>
              <a:ext cx="201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3" name="Picture 69"/>
            <p:cNvPicPr>
              <a:picLocks noChangeAspect="1" noChangeArrowheads="1"/>
            </p:cNvPicPr>
            <p:nvPr/>
          </p:nvPicPr>
          <p:blipFill>
            <a:blip r:embed="rId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840"/>
              <a:ext cx="1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75" name="Picture 6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4191000" cy="477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83" name="WordArt 71"/>
          <p:cNvSpPr>
            <a:spLocks noChangeArrowheads="1" noChangeShapeType="1" noTextEdit="1"/>
          </p:cNvSpPr>
          <p:nvPr/>
        </p:nvSpPr>
        <p:spPr bwMode="auto">
          <a:xfrm>
            <a:off x="6248400" y="2895600"/>
            <a:ext cx="2619375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5032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442A8"/>
                    </a:gs>
                    <a:gs pos="50000">
                      <a:srgbClr val="650321"/>
                    </a:gs>
                    <a:gs pos="100000">
                      <a:srgbClr val="F442A8"/>
                    </a:gs>
                  </a:gsLst>
                  <a:lin ang="0" scaled="1"/>
                </a:gradFill>
                <a:latin typeface="Monotype Corsiva"/>
              </a:rPr>
              <a:t>РОДИТЕЛИ</a:t>
            </a:r>
          </a:p>
        </p:txBody>
      </p:sp>
      <p:grpSp>
        <p:nvGrpSpPr>
          <p:cNvPr id="13385" name="Group 73"/>
          <p:cNvGrpSpPr>
            <a:grpSpLocks/>
          </p:cNvGrpSpPr>
          <p:nvPr/>
        </p:nvGrpSpPr>
        <p:grpSpPr bwMode="auto">
          <a:xfrm>
            <a:off x="0" y="1828800"/>
            <a:ext cx="4368800" cy="4773613"/>
            <a:chOff x="0" y="1152"/>
            <a:chExt cx="2752" cy="3007"/>
          </a:xfrm>
        </p:grpSpPr>
        <p:pic>
          <p:nvPicPr>
            <p:cNvPr id="6159" name="Picture 62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2"/>
              <a:ext cx="2752" cy="3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60" name="WordArt 72"/>
            <p:cNvSpPr>
              <a:spLocks noChangeArrowheads="1" noChangeShapeType="1" noTextEdit="1"/>
            </p:cNvSpPr>
            <p:nvPr/>
          </p:nvSpPr>
          <p:spPr bwMode="auto">
            <a:xfrm>
              <a:off x="624" y="1872"/>
              <a:ext cx="810" cy="33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650321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442A8"/>
                      </a:gs>
                      <a:gs pos="50000">
                        <a:srgbClr val="650321"/>
                      </a:gs>
                      <a:gs pos="100000">
                        <a:srgbClr val="F442A8"/>
                      </a:gs>
                    </a:gsLst>
                    <a:lin ang="0" scaled="1"/>
                  </a:gradFill>
                  <a:latin typeface="Monotype Corsiva"/>
                </a:rPr>
                <a:t>ДЕТИ </a:t>
              </a:r>
            </a:p>
          </p:txBody>
        </p:sp>
      </p:grpSp>
      <p:grpSp>
        <p:nvGrpSpPr>
          <p:cNvPr id="13388" name="Group 76"/>
          <p:cNvGrpSpPr>
            <a:grpSpLocks/>
          </p:cNvGrpSpPr>
          <p:nvPr/>
        </p:nvGrpSpPr>
        <p:grpSpPr bwMode="auto">
          <a:xfrm>
            <a:off x="3429000" y="2286000"/>
            <a:ext cx="2705100" cy="4343400"/>
            <a:chOff x="2160" y="1344"/>
            <a:chExt cx="1704" cy="2736"/>
          </a:xfrm>
        </p:grpSpPr>
        <p:pic>
          <p:nvPicPr>
            <p:cNvPr id="6157" name="Picture 77" descr="педагоги"/>
            <p:cNvPicPr>
              <a:picLocks noChangeAspect="1" noChangeArrowheads="1"/>
            </p:cNvPicPr>
            <p:nvPr/>
          </p:nvPicPr>
          <p:blipFill>
            <a:blip r:embed="rId12" cstate="screen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344"/>
              <a:ext cx="1692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8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2160" y="3744"/>
              <a:ext cx="1704" cy="33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650321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442A8"/>
                      </a:gs>
                      <a:gs pos="50000">
                        <a:srgbClr val="650321"/>
                      </a:gs>
                      <a:gs pos="100000">
                        <a:srgbClr val="F442A8"/>
                      </a:gs>
                    </a:gsLst>
                    <a:lin ang="0" scaled="1"/>
                  </a:gradFill>
                  <a:latin typeface="Monotype Corsiva"/>
                </a:rPr>
                <a:t>ПЕДАГОГИ</a:t>
              </a:r>
            </a:p>
          </p:txBody>
        </p:sp>
      </p:grpSp>
      <p:sp>
        <p:nvSpPr>
          <p:cNvPr id="2" name="Овал 1"/>
          <p:cNvSpPr/>
          <p:nvPr/>
        </p:nvSpPr>
        <p:spPr>
          <a:xfrm>
            <a:off x="3395662" y="1565727"/>
            <a:ext cx="2815771" cy="2815771"/>
          </a:xfrm>
          <a:prstGeom prst="ellipse">
            <a:avLst/>
          </a:prstGeom>
          <a:blipFill dpi="0"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extrusionH="76200" prstMaterial="matte">
            <a:bevelT w="171450" h="19050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45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33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33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14058"/>
            <a:ext cx="7772400" cy="2979762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Monotype Corsiva" panose="03010101010201010101" pitchFamily="66" charset="0"/>
              </a:rPr>
              <a:t>«Ребенок в зеркале дополнительного образования детей и внеурочной деятельности"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869160"/>
            <a:ext cx="4263897" cy="1008112"/>
          </a:xfrm>
        </p:spPr>
        <p:txBody>
          <a:bodyPr>
            <a:noAutofit/>
          </a:bodyPr>
          <a:lstStyle/>
          <a:p>
            <a:endParaRPr lang="ru-RU" sz="18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Представитель родительского комитета школы № 300</a:t>
            </a:r>
          </a:p>
          <a:p>
            <a:endParaRPr lang="ru-RU" sz="1800" b="1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1" descr="D:\катя\школа\эмблема контур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236856" cy="11814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07704" y="45848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pc="50" dirty="0">
                <a:ln w="11430"/>
                <a:solidFill>
                  <a:srgbClr val="C32D2E">
                    <a:lumMod val="5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 начальная общеобразовательная школа №300</a:t>
            </a:r>
          </a:p>
        </p:txBody>
      </p:sp>
    </p:spTree>
    <p:extLst>
      <p:ext uri="{BB962C8B-B14F-4D97-AF65-F5344CB8AC3E}">
        <p14:creationId xmlns:p14="http://schemas.microsoft.com/office/powerpoint/2010/main" val="2787505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94" y="3756078"/>
            <a:ext cx="4351920" cy="3101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Родители- главные строители второй половины дня ребенка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899592" y="1719640"/>
            <a:ext cx="7973112" cy="381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отмечают:</a:t>
            </a:r>
            <a:endParaRPr lang="ru-RU" sz="1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нагрузки для детей считают оптимальной – 35 (62%)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Считают, что для их детей нагрузка велика – 9 (16%)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обратили внимание на нагрузку ребенка - 12 (21%)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Отметили позитивные изменения в поведении, в развитии ребенка – 42 (75%)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Не заметили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– 14 (25%)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Удовлетворены сложившимся распорядком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ребенка в школе - 45 (80%)</a:t>
            </a:r>
          </a:p>
          <a:p>
            <a:pPr marL="0" indent="0">
              <a:buNone/>
            </a:pP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75960" y="59506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47864" y="587727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триз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699792" y="550794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спорт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7268" y="595066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56078"/>
            <a:ext cx="4351920" cy="31019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Родители- главные строители второй половины дня ребенка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395536" y="2060848"/>
            <a:ext cx="8405160" cy="266429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ru-RU" sz="3600" b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Однако:</a:t>
            </a:r>
            <a:endParaRPr lang="ru-RU" sz="3600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дня недостаточно времени для прогулок - 50 (89,2%)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Не стабильное расписание второй половины дня - 18 (32%)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br>
              <a:rPr lang="ru-RU" sz="3600" dirty="0"/>
            </a:br>
            <a:endParaRPr lang="ru-RU" sz="3600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75960" y="595066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изо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47864" y="587727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триз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699792" y="550794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спорт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7268" y="595066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ВД</a:t>
            </a:r>
          </a:p>
        </p:txBody>
      </p:sp>
    </p:spTree>
    <p:extLst>
      <p:ext uri="{BB962C8B-B14F-4D97-AF65-F5344CB8AC3E}">
        <p14:creationId xmlns:p14="http://schemas.microsoft.com/office/powerpoint/2010/main" val="37526264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2813</TotalTime>
  <Words>798</Words>
  <Application>Microsoft Office PowerPoint</Application>
  <PresentationFormat>Экран (4:3)</PresentationFormat>
  <Paragraphs>152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Candara</vt:lpstr>
      <vt:lpstr>Monotype Corsiva</vt:lpstr>
      <vt:lpstr>Symbol</vt:lpstr>
      <vt:lpstr>Times New Roman</vt:lpstr>
      <vt:lpstr>Wingdings</vt:lpstr>
      <vt:lpstr>Волна</vt:lpstr>
      <vt:lpstr>"Внеурочная деятельность и дополнительное образование в школе: пути преодоления противоречий"</vt:lpstr>
      <vt:lpstr>Размышления, подражания и личный опыт руководителя ОДОД. </vt:lpstr>
      <vt:lpstr>Презентация PowerPoint</vt:lpstr>
      <vt:lpstr>Презентация PowerPoint</vt:lpstr>
      <vt:lpstr>ОРИЕНТИРЫ изучения и размышления </vt:lpstr>
      <vt:lpstr>Презентация PowerPoint</vt:lpstr>
      <vt:lpstr>«Ребенок в зеркале дополнительного образования детей и внеурочной деятельности"</vt:lpstr>
      <vt:lpstr>Родители- главные строители второй половины дня ребенка</vt:lpstr>
      <vt:lpstr>Родители- главные строители второй половины дня ребенка</vt:lpstr>
      <vt:lpstr>Родители- главные строители второй половины дня ребенка</vt:lpstr>
      <vt:lpstr>Обобщая мнения родителей, трудности, которые отмечают они в организации ВД:</vt:lpstr>
      <vt:lpstr>На примере нашей школы рассмотрим программы  внеурочной деятельности и дополнительного образования 2014-2015 ГБОУ школы 300</vt:lpstr>
      <vt:lpstr>Пути взаимодействия ДО И ВД</vt:lpstr>
      <vt:lpstr>ФГОС </vt:lpstr>
      <vt:lpstr>Желаемое и действительность</vt:lpstr>
      <vt:lpstr>Необходимые условия для реализации ВД ЭФФЕКТИВНО</vt:lpstr>
      <vt:lpstr>     Мы должны сами верить в то, чему учим наших детей. ( В. Вильсон ) </vt:lpstr>
    </vt:vector>
  </TitlesOfParts>
  <Company>школа 300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духовной культуры младших школьников в процессе взаимодействия общего и дополнительного образования</dc:title>
  <dc:creator>Ключевская</dc:creator>
  <cp:lastModifiedBy>Rustam Khamdamov</cp:lastModifiedBy>
  <cp:revision>181</cp:revision>
  <cp:lastPrinted>2014-12-03T12:14:05Z</cp:lastPrinted>
  <dcterms:created xsi:type="dcterms:W3CDTF">2014-02-19T09:12:01Z</dcterms:created>
  <dcterms:modified xsi:type="dcterms:W3CDTF">2017-04-05T08:54:52Z</dcterms:modified>
</cp:coreProperties>
</file>